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92" r:id="rId4"/>
    <p:sldId id="275" r:id="rId5"/>
    <p:sldId id="298" r:id="rId6"/>
    <p:sldId id="299" r:id="rId7"/>
    <p:sldId id="300" r:id="rId8"/>
    <p:sldId id="301" r:id="rId9"/>
    <p:sldId id="260" r:id="rId10"/>
    <p:sldId id="295" r:id="rId11"/>
    <p:sldId id="303" r:id="rId12"/>
    <p:sldId id="304" r:id="rId13"/>
    <p:sldId id="305" r:id="rId14"/>
    <p:sldId id="308" r:id="rId15"/>
    <p:sldId id="306" r:id="rId16"/>
    <p:sldId id="309" r:id="rId17"/>
    <p:sldId id="302" r:id="rId18"/>
    <p:sldId id="297" r:id="rId19"/>
    <p:sldId id="290" r:id="rId20"/>
    <p:sldId id="307" r:id="rId21"/>
  </p:sldIdLst>
  <p:sldSz cx="9144000" cy="5143500" type="screen16x9"/>
  <p:notesSz cx="6858000" cy="9144000"/>
  <p:embeddedFontLst>
    <p:embeddedFont>
      <p:font typeface="Albert Sans" pitchFamily="2" charset="77"/>
      <p:regular r:id="rId23"/>
      <p:bold r:id="rId24"/>
      <p:italic r:id="rId25"/>
      <p:boldItalic r:id="rId26"/>
    </p:embeddedFont>
    <p:embeddedFont>
      <p:font typeface="Barlow" pitchFamily="2"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Fascinate Inline" panose="020F0B060808070205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A042B8-2C47-4BCF-8BFA-BF67C8E12DB8}">
  <a:tblStyle styleId="{4FA042B8-2C47-4BCF-8BFA-BF67C8E1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7609"/>
  </p:normalViewPr>
  <p:slideViewPr>
    <p:cSldViewPr snapToGrid="0">
      <p:cViewPr varScale="1">
        <p:scale>
          <a:sx n="122" d="100"/>
          <a:sy n="122" d="100"/>
        </p:scale>
        <p:origin x="14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33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54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1930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56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08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356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39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46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7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2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400" b="0" i="0" dirty="0">
                <a:solidFill>
                  <a:srgbClr val="374151"/>
                </a:solidFill>
                <a:effectLst/>
                <a:latin typeface="Söhne"/>
              </a:rPr>
              <a:t>Stroke is a life-threatening condition that disrupts blood flow to the brain, leading to a high risk of disability and death. According to the World Health Organization, stroke is the leading cause of death and disability worldwide. Early recognition of warning signs and prompt medical attention can reduce the severity of the condition.</a:t>
            </a:r>
          </a:p>
          <a:p>
            <a:pPr algn="l"/>
            <a:r>
              <a:rPr lang="en-US" sz="1400" b="0" i="0" dirty="0">
                <a:solidFill>
                  <a:srgbClr val="374151"/>
                </a:solidFill>
                <a:effectLst/>
                <a:latin typeface="Söhne"/>
              </a:rPr>
              <a:t>Our results show that the models developed in this investigation are more reliable than previous studies and provide promising accuracy for predicting strokes. These models have the potential to enhance early intervention strategies, promote healthier lifestyles, and ultimately save lives by reducing the impact of strokes on individuals and communities worldwide.</a:t>
            </a:r>
            <a:br>
              <a:rPr lang="en-US" sz="1400" dirty="0"/>
            </a:br>
            <a:endParaRPr sz="1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05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011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44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6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11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6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684" t="19075" r="51068" b="18114"/>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l="54660" t="11636" r="117" b="8"/>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t="-1832" r="537"/>
            <a:stretch/>
          </p:blipFill>
          <p:spPr>
            <a:xfrm rot="10800000" flipH="1">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2" name="Google Shape;62;p6"/>
          <p:cNvPicPr preferRelativeResize="0"/>
          <p:nvPr/>
        </p:nvPicPr>
        <p:blipFill rotWithShape="1">
          <a:blip r:embed="rId2">
            <a:alphaModFix/>
          </a:blip>
          <a:srcRect l="54660" t="11636" r="117" b="8"/>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6"/>
          <p:cNvPicPr preferRelativeResize="0"/>
          <p:nvPr/>
        </p:nvPicPr>
        <p:blipFill rotWithShape="1">
          <a:blip r:embed="rId2">
            <a:alphaModFix/>
          </a:blip>
          <a:srcRect l="-7246" t="5556" r="5610" b="-21552"/>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l="-813" t="35367" r="-823" b="-11085"/>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l="-813" t="35367" r="-823" b="-11085"/>
          <a:stretch/>
        </p:blipFill>
        <p:spPr>
          <a:xfrm rot="10800000" flipH="1">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2124600" y="1582600"/>
            <a:ext cx="4894800" cy="8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rot="10800000" flipH="1">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l="-401" t="-3388" b="-4883"/>
          <a:stretch/>
        </p:blipFill>
        <p:spPr>
          <a:xfrm rot="5400000">
            <a:off x="6575049" y="-2890325"/>
            <a:ext cx="3954151" cy="4880052"/>
          </a:xfrm>
          <a:prstGeom prst="rect">
            <a:avLst/>
          </a:prstGeom>
          <a:noFill/>
          <a:ln>
            <a:noFill/>
          </a:ln>
        </p:spPr>
      </p:pic>
      <p:sp>
        <p:nvSpPr>
          <p:cNvPr id="132" name="Google Shape;132;p11"/>
          <p:cNvSpPr/>
          <p:nvPr/>
        </p:nvSpPr>
        <p:spPr>
          <a:xfrm rot="5400000" flipH="1">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1"/>
          <p:cNvPicPr preferRelativeResize="0"/>
          <p:nvPr/>
        </p:nvPicPr>
        <p:blipFill rotWithShape="1">
          <a:blip r:embed="rId2">
            <a:alphaModFix/>
          </a:blip>
          <a:srcRect l="-4258" t="-531" r="-114" b="-3743"/>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title" hasCustomPrompt="1"/>
          </p:nvPr>
        </p:nvSpPr>
        <p:spPr>
          <a:xfrm>
            <a:off x="1331400" y="1809900"/>
            <a:ext cx="6481200" cy="113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a:spLocks noGrp="1"/>
          </p:cNvSpPr>
          <p:nvPr>
            <p:ph type="body" idx="1"/>
          </p:nvPr>
        </p:nvSpPr>
        <p:spPr>
          <a:xfrm>
            <a:off x="1331455" y="2945999"/>
            <a:ext cx="6481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l="-2394" t="1372" r="-2636" b="-3050"/>
          <a:stretch/>
        </p:blipFill>
        <p:spPr>
          <a:xfrm rot="10800000" flipH="1">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l="1578" t="11649" r="-5420" b="26"/>
          <a:stretch/>
        </p:blipFill>
        <p:spPr>
          <a:xfrm rot="5400000" flipH="1">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l="59179" t="16375" r="211" b="20128"/>
          <a:stretch/>
        </p:blipFill>
        <p:spPr>
          <a:xfrm rot="-5400000" flipH="1">
            <a:off x="7818438" y="-856393"/>
            <a:ext cx="1291499" cy="2311024"/>
          </a:xfrm>
          <a:prstGeom prst="rect">
            <a:avLst/>
          </a:prstGeom>
          <a:noFill/>
          <a:ln>
            <a:noFill/>
          </a:ln>
        </p:spPr>
      </p:pic>
      <p:sp>
        <p:nvSpPr>
          <p:cNvPr id="266" name="Google Shape;266;p20"/>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l="54660" t="21775" r="117" b="7"/>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2">
            <a:alphaModFix/>
          </a:blip>
          <a:srcRect l="-813" t="35367" r="-823" b="-11085"/>
          <a:stretch/>
        </p:blipFill>
        <p:spPr>
          <a:xfrm rot="-5400000" flipH="1">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l="43078" t="16051"/>
          <a:stretch/>
        </p:blipFill>
        <p:spPr>
          <a:xfrm rot="10800000" flipH="1">
            <a:off x="13364" y="2884848"/>
            <a:ext cx="1338224" cy="2258652"/>
          </a:xfrm>
          <a:prstGeom prst="rect">
            <a:avLst/>
          </a:prstGeom>
          <a:noFill/>
          <a:ln>
            <a:noFill/>
          </a:ln>
        </p:spPr>
      </p:pic>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29"/>
          <p:cNvPicPr preferRelativeResize="0"/>
          <p:nvPr/>
        </p:nvPicPr>
        <p:blipFill rotWithShape="1">
          <a:blip r:embed="rId3">
            <a:alphaModFix/>
          </a:blip>
          <a:srcRect t="-190" r="-431" b="-40"/>
          <a:stretch/>
        </p:blipFill>
        <p:spPr>
          <a:xfrm rot="10800000" flipH="1">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29"/>
          <p:cNvPicPr preferRelativeResize="0"/>
          <p:nvPr/>
        </p:nvPicPr>
        <p:blipFill rotWithShape="1">
          <a:blip r:embed="rId2">
            <a:alphaModFix/>
          </a:blip>
          <a:srcRect l="-2684" t="19075" r="51068" b="18114"/>
          <a:stretch/>
        </p:blipFill>
        <p:spPr>
          <a:xfrm flipH="1">
            <a:off x="-242254" y="-2"/>
            <a:ext cx="1429250" cy="1990302"/>
          </a:xfrm>
          <a:prstGeom prst="rect">
            <a:avLst/>
          </a:prstGeom>
          <a:noFill/>
          <a:ln>
            <a:noFill/>
          </a:ln>
        </p:spPr>
      </p:pic>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6"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kern="1200" dirty="0">
                <a:latin typeface="Calibri" panose="020F0502020204030204" pitchFamily="34" charset="0"/>
                <a:ea typeface="+mj-ea"/>
                <a:cs typeface="Calibri" panose="020F0502020204030204" pitchFamily="34" charset="0"/>
              </a:rPr>
              <a:t>Stroke Prediction</a:t>
            </a:r>
            <a:endParaRPr sz="4800" dirty="0">
              <a:latin typeface="Calibri" panose="020F0502020204030204" pitchFamily="34" charset="0"/>
              <a:cs typeface="Calibri" panose="020F0502020204030204" pitchFamily="34" charset="0"/>
            </a:endParaRPr>
          </a:p>
        </p:txBody>
      </p:sp>
      <p:sp>
        <p:nvSpPr>
          <p:cNvPr id="439" name="Google Shape;439;p36"/>
          <p:cNvSpPr txBox="1">
            <a:spLocks noGrp="1"/>
          </p:cNvSpPr>
          <p:nvPr>
            <p:ph type="subTitle" idx="1"/>
          </p:nvPr>
        </p:nvSpPr>
        <p:spPr>
          <a:xfrm>
            <a:off x="1405800" y="3361113"/>
            <a:ext cx="4619700" cy="1117754"/>
          </a:xfrm>
          <a:prstGeom prst="rect">
            <a:avLst/>
          </a:prstGeom>
        </p:spPr>
        <p:txBody>
          <a:bodyPr spcFirstLastPara="1" wrap="square" lIns="91425" tIns="91425" rIns="91425" bIns="91425" anchor="t" anchorCtr="0">
            <a:noAutofit/>
          </a:bodyPr>
          <a:lstStyle/>
          <a:p>
            <a:pPr algn="l"/>
            <a:r>
              <a:rPr lang="en-US" sz="1400" dirty="0">
                <a:latin typeface="Calibri" panose="020F0502020204030204" pitchFamily="34" charset="0"/>
                <a:cs typeface="Calibri" panose="020F0502020204030204" pitchFamily="34" charset="0"/>
              </a:rPr>
              <a:t>Machine Learning-I</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Shikha Sharma </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Aron Rock</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Sanjana Godolkar</a:t>
            </a:r>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Random Forest</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CA7277-239E-3A16-FCB0-06B7AE970C43}"/>
              </a:ext>
            </a:extLst>
          </p:cNvPr>
          <p:cNvPicPr>
            <a:picLocks noChangeAspect="1"/>
          </p:cNvPicPr>
          <p:nvPr/>
        </p:nvPicPr>
        <p:blipFill>
          <a:blip r:embed="rId3"/>
          <a:stretch>
            <a:fillRect/>
          </a:stretch>
        </p:blipFill>
        <p:spPr>
          <a:xfrm>
            <a:off x="490851" y="1264197"/>
            <a:ext cx="4081149" cy="2615105"/>
          </a:xfrm>
          <a:prstGeom prst="rect">
            <a:avLst/>
          </a:prstGeom>
        </p:spPr>
      </p:pic>
      <p:pic>
        <p:nvPicPr>
          <p:cNvPr id="4" name="Picture 3">
            <a:extLst>
              <a:ext uri="{FF2B5EF4-FFF2-40B4-BE49-F238E27FC236}">
                <a16:creationId xmlns:a16="http://schemas.microsoft.com/office/drawing/2014/main" id="{492551D4-DF3A-5ADE-D8E9-1A47821BDEA6}"/>
              </a:ext>
            </a:extLst>
          </p:cNvPr>
          <p:cNvPicPr>
            <a:picLocks noChangeAspect="1"/>
          </p:cNvPicPr>
          <p:nvPr/>
        </p:nvPicPr>
        <p:blipFill>
          <a:blip r:embed="rId4"/>
          <a:stretch>
            <a:fillRect/>
          </a:stretch>
        </p:blipFill>
        <p:spPr>
          <a:xfrm>
            <a:off x="4776951" y="1142780"/>
            <a:ext cx="4034736" cy="2857938"/>
          </a:xfrm>
          <a:prstGeom prst="rect">
            <a:avLst/>
          </a:prstGeom>
        </p:spPr>
      </p:pic>
      <p:sp>
        <p:nvSpPr>
          <p:cNvPr id="7" name="Frame 6">
            <a:extLst>
              <a:ext uri="{FF2B5EF4-FFF2-40B4-BE49-F238E27FC236}">
                <a16:creationId xmlns:a16="http://schemas.microsoft.com/office/drawing/2014/main" id="{1A924C07-B42F-4DB8-7E91-FE13E97FE336}"/>
              </a:ext>
            </a:extLst>
          </p:cNvPr>
          <p:cNvSpPr/>
          <p:nvPr/>
        </p:nvSpPr>
        <p:spPr>
          <a:xfrm>
            <a:off x="2531425" y="1860332"/>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504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r>
              <a:rPr lang="en-US" b="0" dirty="0">
                <a:solidFill>
                  <a:schemeClr val="tx1"/>
                </a:solidFill>
                <a:effectLst/>
                <a:latin typeface="Calibri" panose="020F0502020204030204" pitchFamily="34" charset="0"/>
                <a:cs typeface="Calibri" panose="020F0502020204030204" pitchFamily="34" charset="0"/>
              </a:rPr>
              <a:t>XGBoost</a:t>
            </a: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Chart, line chart&#10;&#10;Description automatically generated">
            <a:extLst>
              <a:ext uri="{FF2B5EF4-FFF2-40B4-BE49-F238E27FC236}">
                <a16:creationId xmlns:a16="http://schemas.microsoft.com/office/drawing/2014/main" id="{407A1F83-A824-63AD-B456-6EAA4F51DB08}"/>
              </a:ext>
            </a:extLst>
          </p:cNvPr>
          <p:cNvPicPr>
            <a:picLocks noChangeAspect="1"/>
          </p:cNvPicPr>
          <p:nvPr/>
        </p:nvPicPr>
        <p:blipFill>
          <a:blip r:embed="rId3"/>
          <a:stretch>
            <a:fillRect/>
          </a:stretch>
        </p:blipFill>
        <p:spPr>
          <a:xfrm>
            <a:off x="4918622" y="1235513"/>
            <a:ext cx="3739541" cy="2672474"/>
          </a:xfrm>
          <a:prstGeom prst="rect">
            <a:avLst/>
          </a:prstGeom>
        </p:spPr>
      </p:pic>
      <p:pic>
        <p:nvPicPr>
          <p:cNvPr id="12" name="Picture 11" descr="A picture containing text, receipt&#10;&#10;Description automatically generated">
            <a:extLst>
              <a:ext uri="{FF2B5EF4-FFF2-40B4-BE49-F238E27FC236}">
                <a16:creationId xmlns:a16="http://schemas.microsoft.com/office/drawing/2014/main" id="{0AB50AC0-4635-7342-734F-1BB9ED71567B}"/>
              </a:ext>
            </a:extLst>
          </p:cNvPr>
          <p:cNvPicPr>
            <a:picLocks noChangeAspect="1"/>
          </p:cNvPicPr>
          <p:nvPr/>
        </p:nvPicPr>
        <p:blipFill>
          <a:blip r:embed="rId4"/>
          <a:stretch>
            <a:fillRect/>
          </a:stretch>
        </p:blipFill>
        <p:spPr>
          <a:xfrm>
            <a:off x="485837" y="1181498"/>
            <a:ext cx="4210762" cy="2780503"/>
          </a:xfrm>
          <a:prstGeom prst="rect">
            <a:avLst/>
          </a:prstGeom>
        </p:spPr>
      </p:pic>
      <p:sp>
        <p:nvSpPr>
          <p:cNvPr id="13" name="Frame 12">
            <a:extLst>
              <a:ext uri="{FF2B5EF4-FFF2-40B4-BE49-F238E27FC236}">
                <a16:creationId xmlns:a16="http://schemas.microsoft.com/office/drawing/2014/main" id="{388D9921-600D-9A08-F605-570D7A699E2D}"/>
              </a:ext>
            </a:extLst>
          </p:cNvPr>
          <p:cNvSpPr/>
          <p:nvPr/>
        </p:nvSpPr>
        <p:spPr>
          <a:xfrm>
            <a:off x="2583975" y="223870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943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Logistic Regression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58B7B60-94F5-A9DF-1E76-D10E35723AB1}"/>
              </a:ext>
            </a:extLst>
          </p:cNvPr>
          <p:cNvPicPr>
            <a:picLocks noChangeAspect="1"/>
          </p:cNvPicPr>
          <p:nvPr/>
        </p:nvPicPr>
        <p:blipFill>
          <a:blip r:embed="rId3"/>
          <a:stretch>
            <a:fillRect/>
          </a:stretch>
        </p:blipFill>
        <p:spPr>
          <a:xfrm>
            <a:off x="359575" y="1236250"/>
            <a:ext cx="4391840" cy="2670999"/>
          </a:xfrm>
          <a:prstGeom prst="rect">
            <a:avLst/>
          </a:prstGeom>
        </p:spPr>
      </p:pic>
      <p:pic>
        <p:nvPicPr>
          <p:cNvPr id="3" name="Picture 2">
            <a:extLst>
              <a:ext uri="{FF2B5EF4-FFF2-40B4-BE49-F238E27FC236}">
                <a16:creationId xmlns:a16="http://schemas.microsoft.com/office/drawing/2014/main" id="{B2322067-3656-D3AB-DE7F-59F1AD0ED91B}"/>
              </a:ext>
            </a:extLst>
          </p:cNvPr>
          <p:cNvPicPr>
            <a:picLocks noChangeAspect="1"/>
          </p:cNvPicPr>
          <p:nvPr/>
        </p:nvPicPr>
        <p:blipFill>
          <a:blip r:embed="rId4"/>
          <a:stretch>
            <a:fillRect/>
          </a:stretch>
        </p:blipFill>
        <p:spPr>
          <a:xfrm>
            <a:off x="5020441" y="1190924"/>
            <a:ext cx="3871553" cy="2670999"/>
          </a:xfrm>
          <a:prstGeom prst="rect">
            <a:avLst/>
          </a:prstGeom>
        </p:spPr>
      </p:pic>
      <p:sp>
        <p:nvSpPr>
          <p:cNvPr id="4" name="Frame 3">
            <a:extLst>
              <a:ext uri="{FF2B5EF4-FFF2-40B4-BE49-F238E27FC236}">
                <a16:creationId xmlns:a16="http://schemas.microsoft.com/office/drawing/2014/main" id="{8A3A5885-EDF6-CBC9-0C88-8A11FAF30B1B}"/>
              </a:ext>
            </a:extLst>
          </p:cNvPr>
          <p:cNvSpPr/>
          <p:nvPr/>
        </p:nvSpPr>
        <p:spPr>
          <a:xfrm>
            <a:off x="2555495" y="2345775"/>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 Nearest Neighbor</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E3581E1-6047-C5F4-8A26-E239EAECDABC}"/>
              </a:ext>
            </a:extLst>
          </p:cNvPr>
          <p:cNvPicPr>
            <a:picLocks noChangeAspect="1"/>
          </p:cNvPicPr>
          <p:nvPr/>
        </p:nvPicPr>
        <p:blipFill>
          <a:blip r:embed="rId3"/>
          <a:stretch>
            <a:fillRect/>
          </a:stretch>
        </p:blipFill>
        <p:spPr>
          <a:xfrm>
            <a:off x="359575" y="1229243"/>
            <a:ext cx="4414883" cy="2685013"/>
          </a:xfrm>
          <a:prstGeom prst="rect">
            <a:avLst/>
          </a:prstGeom>
        </p:spPr>
      </p:pic>
      <p:pic>
        <p:nvPicPr>
          <p:cNvPr id="3" name="Picture 2">
            <a:extLst>
              <a:ext uri="{FF2B5EF4-FFF2-40B4-BE49-F238E27FC236}">
                <a16:creationId xmlns:a16="http://schemas.microsoft.com/office/drawing/2014/main" id="{1FD32529-3148-F98A-C1E1-13A7DE70E976}"/>
              </a:ext>
            </a:extLst>
          </p:cNvPr>
          <p:cNvPicPr>
            <a:picLocks noChangeAspect="1"/>
          </p:cNvPicPr>
          <p:nvPr/>
        </p:nvPicPr>
        <p:blipFill>
          <a:blip r:embed="rId4"/>
          <a:stretch>
            <a:fillRect/>
          </a:stretch>
        </p:blipFill>
        <p:spPr>
          <a:xfrm>
            <a:off x="4899433" y="1149364"/>
            <a:ext cx="4123430" cy="2844770"/>
          </a:xfrm>
          <a:prstGeom prst="rect">
            <a:avLst/>
          </a:prstGeom>
        </p:spPr>
      </p:pic>
      <p:sp>
        <p:nvSpPr>
          <p:cNvPr id="4" name="Frame 3">
            <a:extLst>
              <a:ext uri="{FF2B5EF4-FFF2-40B4-BE49-F238E27FC236}">
                <a16:creationId xmlns:a16="http://schemas.microsoft.com/office/drawing/2014/main" id="{52D7DB22-3EA2-BF44-DBF4-36E2DD7222F8}"/>
              </a:ext>
            </a:extLst>
          </p:cNvPr>
          <p:cNvSpPr/>
          <p:nvPr/>
        </p:nvSpPr>
        <p:spPr>
          <a:xfrm>
            <a:off x="2552445" y="238584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809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Support Vector Machine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8032186-61D0-6F0A-36D9-585E7AA052B4}"/>
              </a:ext>
            </a:extLst>
          </p:cNvPr>
          <p:cNvPicPr>
            <a:picLocks noChangeAspect="1"/>
          </p:cNvPicPr>
          <p:nvPr/>
        </p:nvPicPr>
        <p:blipFill>
          <a:blip r:embed="rId3"/>
          <a:stretch>
            <a:fillRect/>
          </a:stretch>
        </p:blipFill>
        <p:spPr>
          <a:xfrm>
            <a:off x="4705131" y="1313724"/>
            <a:ext cx="4032701" cy="2782176"/>
          </a:xfrm>
          <a:prstGeom prst="rect">
            <a:avLst/>
          </a:prstGeom>
        </p:spPr>
      </p:pic>
      <p:pic>
        <p:nvPicPr>
          <p:cNvPr id="3" name="Picture 2">
            <a:extLst>
              <a:ext uri="{FF2B5EF4-FFF2-40B4-BE49-F238E27FC236}">
                <a16:creationId xmlns:a16="http://schemas.microsoft.com/office/drawing/2014/main" id="{E8A46CE4-C8D4-51B3-CB92-427FAAADB7B0}"/>
              </a:ext>
            </a:extLst>
          </p:cNvPr>
          <p:cNvPicPr>
            <a:picLocks noChangeAspect="1"/>
          </p:cNvPicPr>
          <p:nvPr/>
        </p:nvPicPr>
        <p:blipFill>
          <a:blip r:embed="rId4"/>
          <a:stretch>
            <a:fillRect/>
          </a:stretch>
        </p:blipFill>
        <p:spPr>
          <a:xfrm>
            <a:off x="224982" y="1392507"/>
            <a:ext cx="4213888" cy="2634962"/>
          </a:xfrm>
          <a:prstGeom prst="rect">
            <a:avLst/>
          </a:prstGeom>
        </p:spPr>
      </p:pic>
      <p:sp>
        <p:nvSpPr>
          <p:cNvPr id="4" name="Frame 3">
            <a:extLst>
              <a:ext uri="{FF2B5EF4-FFF2-40B4-BE49-F238E27FC236}">
                <a16:creationId xmlns:a16="http://schemas.microsoft.com/office/drawing/2014/main" id="{91F28F7A-FBA7-7A7C-AD5A-56CB524A6075}"/>
              </a:ext>
            </a:extLst>
          </p:cNvPr>
          <p:cNvSpPr/>
          <p:nvPr/>
        </p:nvSpPr>
        <p:spPr>
          <a:xfrm>
            <a:off x="2310713" y="251196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0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Multi-Layer Perceptron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icture containing text, receipt&#10;&#10;Description automatically generated">
            <a:extLst>
              <a:ext uri="{FF2B5EF4-FFF2-40B4-BE49-F238E27FC236}">
                <a16:creationId xmlns:a16="http://schemas.microsoft.com/office/drawing/2014/main" id="{C885C880-D36A-8798-3170-68BB498C8E2A}"/>
              </a:ext>
            </a:extLst>
          </p:cNvPr>
          <p:cNvPicPr>
            <a:picLocks noChangeAspect="1"/>
          </p:cNvPicPr>
          <p:nvPr/>
        </p:nvPicPr>
        <p:blipFill>
          <a:blip r:embed="rId3"/>
          <a:stretch>
            <a:fillRect/>
          </a:stretch>
        </p:blipFill>
        <p:spPr>
          <a:xfrm>
            <a:off x="359574" y="1234287"/>
            <a:ext cx="4450740" cy="2679192"/>
          </a:xfrm>
          <a:prstGeom prst="rect">
            <a:avLst/>
          </a:prstGeom>
        </p:spPr>
      </p:pic>
      <p:sp>
        <p:nvSpPr>
          <p:cNvPr id="11" name="Frame 10">
            <a:extLst>
              <a:ext uri="{FF2B5EF4-FFF2-40B4-BE49-F238E27FC236}">
                <a16:creationId xmlns:a16="http://schemas.microsoft.com/office/drawing/2014/main" id="{290C5DC5-2571-C56A-064B-6EED99676D05}"/>
              </a:ext>
            </a:extLst>
          </p:cNvPr>
          <p:cNvSpPr/>
          <p:nvPr/>
        </p:nvSpPr>
        <p:spPr>
          <a:xfrm>
            <a:off x="2499893" y="157654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Chart, line chart&#10;&#10;Description automatically generated">
            <a:extLst>
              <a:ext uri="{FF2B5EF4-FFF2-40B4-BE49-F238E27FC236}">
                <a16:creationId xmlns:a16="http://schemas.microsoft.com/office/drawing/2014/main" id="{8C102E04-23FC-D3BE-87C0-02DA11B8B0FA}"/>
              </a:ext>
            </a:extLst>
          </p:cNvPr>
          <p:cNvPicPr>
            <a:picLocks noChangeAspect="1"/>
          </p:cNvPicPr>
          <p:nvPr/>
        </p:nvPicPr>
        <p:blipFill>
          <a:blip r:embed="rId4"/>
          <a:stretch>
            <a:fillRect/>
          </a:stretch>
        </p:blipFill>
        <p:spPr>
          <a:xfrm>
            <a:off x="4866586" y="1179348"/>
            <a:ext cx="4153920" cy="2784803"/>
          </a:xfrm>
          <a:prstGeom prst="rect">
            <a:avLst/>
          </a:prstGeom>
        </p:spPr>
      </p:pic>
    </p:spTree>
    <p:extLst>
      <p:ext uri="{BB962C8B-B14F-4D97-AF65-F5344CB8AC3E}">
        <p14:creationId xmlns:p14="http://schemas.microsoft.com/office/powerpoint/2010/main" val="302666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Keras Model</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10;&#10;Description automatically generated">
            <a:extLst>
              <a:ext uri="{FF2B5EF4-FFF2-40B4-BE49-F238E27FC236}">
                <a16:creationId xmlns:a16="http://schemas.microsoft.com/office/drawing/2014/main" id="{19E5A428-12C7-9E9D-2B4B-9D526B175E68}"/>
              </a:ext>
            </a:extLst>
          </p:cNvPr>
          <p:cNvPicPr>
            <a:picLocks noChangeAspect="1"/>
          </p:cNvPicPr>
          <p:nvPr/>
        </p:nvPicPr>
        <p:blipFill>
          <a:blip r:embed="rId3"/>
          <a:stretch>
            <a:fillRect/>
          </a:stretch>
        </p:blipFill>
        <p:spPr>
          <a:xfrm>
            <a:off x="4571982" y="2571749"/>
            <a:ext cx="3490617" cy="2340864"/>
          </a:xfrm>
          <a:prstGeom prst="rect">
            <a:avLst/>
          </a:prstGeom>
        </p:spPr>
      </p:pic>
      <p:pic>
        <p:nvPicPr>
          <p:cNvPr id="5" name="Picture 4" descr="Chart, line chart&#10;&#10;Description automatically generated">
            <a:extLst>
              <a:ext uri="{FF2B5EF4-FFF2-40B4-BE49-F238E27FC236}">
                <a16:creationId xmlns:a16="http://schemas.microsoft.com/office/drawing/2014/main" id="{E5467F3B-93BF-C507-B086-CE4C002A80C6}"/>
              </a:ext>
            </a:extLst>
          </p:cNvPr>
          <p:cNvPicPr>
            <a:picLocks noChangeAspect="1"/>
          </p:cNvPicPr>
          <p:nvPr/>
        </p:nvPicPr>
        <p:blipFill>
          <a:blip r:embed="rId4"/>
          <a:stretch>
            <a:fillRect/>
          </a:stretch>
        </p:blipFill>
        <p:spPr>
          <a:xfrm>
            <a:off x="4571982" y="130457"/>
            <a:ext cx="3490617" cy="2340864"/>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6D58C3AD-55A3-77ED-3C84-EBB3EEB65CE9}"/>
              </a:ext>
            </a:extLst>
          </p:cNvPr>
          <p:cNvPicPr>
            <a:picLocks noChangeAspect="1"/>
          </p:cNvPicPr>
          <p:nvPr/>
        </p:nvPicPr>
        <p:blipFill>
          <a:blip r:embed="rId5"/>
          <a:stretch>
            <a:fillRect/>
          </a:stretch>
        </p:blipFill>
        <p:spPr>
          <a:xfrm>
            <a:off x="359575" y="1300889"/>
            <a:ext cx="4015772" cy="2693042"/>
          </a:xfrm>
          <a:prstGeom prst="rect">
            <a:avLst/>
          </a:prstGeom>
        </p:spPr>
      </p:pic>
      <p:sp>
        <p:nvSpPr>
          <p:cNvPr id="8" name="Frame 7">
            <a:extLst>
              <a:ext uri="{FF2B5EF4-FFF2-40B4-BE49-F238E27FC236}">
                <a16:creationId xmlns:a16="http://schemas.microsoft.com/office/drawing/2014/main" id="{20D80EA6-B875-B244-258C-038349249948}"/>
              </a:ext>
            </a:extLst>
          </p:cNvPr>
          <p:cNvSpPr/>
          <p:nvPr/>
        </p:nvSpPr>
        <p:spPr>
          <a:xfrm>
            <a:off x="2258158" y="1828790"/>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66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mn-lt"/>
              </a:rPr>
              <a:t>Model Comparison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8D793287-0033-2CDA-B736-0527048CED48}"/>
              </a:ext>
            </a:extLst>
          </p:cNvPr>
          <p:cNvGraphicFramePr>
            <a:graphicFrameLocks noGrp="1"/>
          </p:cNvGraphicFramePr>
          <p:nvPr>
            <p:extLst>
              <p:ext uri="{D42A27DB-BD31-4B8C-83A1-F6EECF244321}">
                <p14:modId xmlns:p14="http://schemas.microsoft.com/office/powerpoint/2010/main" val="1574593920"/>
              </p:ext>
            </p:extLst>
          </p:nvPr>
        </p:nvGraphicFramePr>
        <p:xfrm>
          <a:off x="987972" y="1221452"/>
          <a:ext cx="6632010" cy="3408680"/>
        </p:xfrm>
        <a:graphic>
          <a:graphicData uri="http://schemas.openxmlformats.org/drawingml/2006/table">
            <a:tbl>
              <a:tblPr firstRow="1" bandRow="1">
                <a:effectLst/>
                <a:tableStyleId>{4FA042B8-2C47-4BCF-8BFA-BF67C8E12DB8}</a:tableStyleId>
              </a:tblPr>
              <a:tblGrid>
                <a:gridCol w="1105335">
                  <a:extLst>
                    <a:ext uri="{9D8B030D-6E8A-4147-A177-3AD203B41FA5}">
                      <a16:colId xmlns:a16="http://schemas.microsoft.com/office/drawing/2014/main" val="1106783625"/>
                    </a:ext>
                  </a:extLst>
                </a:gridCol>
                <a:gridCol w="1105335">
                  <a:extLst>
                    <a:ext uri="{9D8B030D-6E8A-4147-A177-3AD203B41FA5}">
                      <a16:colId xmlns:a16="http://schemas.microsoft.com/office/drawing/2014/main" val="2011985440"/>
                    </a:ext>
                  </a:extLst>
                </a:gridCol>
                <a:gridCol w="1105335">
                  <a:extLst>
                    <a:ext uri="{9D8B030D-6E8A-4147-A177-3AD203B41FA5}">
                      <a16:colId xmlns:a16="http://schemas.microsoft.com/office/drawing/2014/main" val="1819759964"/>
                    </a:ext>
                  </a:extLst>
                </a:gridCol>
                <a:gridCol w="1105335">
                  <a:extLst>
                    <a:ext uri="{9D8B030D-6E8A-4147-A177-3AD203B41FA5}">
                      <a16:colId xmlns:a16="http://schemas.microsoft.com/office/drawing/2014/main" val="3934408491"/>
                    </a:ext>
                  </a:extLst>
                </a:gridCol>
                <a:gridCol w="1105335">
                  <a:extLst>
                    <a:ext uri="{9D8B030D-6E8A-4147-A177-3AD203B41FA5}">
                      <a16:colId xmlns:a16="http://schemas.microsoft.com/office/drawing/2014/main" val="4183325997"/>
                    </a:ext>
                  </a:extLst>
                </a:gridCol>
                <a:gridCol w="1105335">
                  <a:extLst>
                    <a:ext uri="{9D8B030D-6E8A-4147-A177-3AD203B41FA5}">
                      <a16:colId xmlns:a16="http://schemas.microsoft.com/office/drawing/2014/main" val="1356576159"/>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Model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F1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ROC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332023"/>
                  </a:ext>
                </a:extLst>
              </a:tr>
              <a:tr h="370840">
                <a:tc>
                  <a:txBody>
                    <a:bodyPr/>
                    <a:lstStyle/>
                    <a:p>
                      <a:r>
                        <a:rPr lang="en-US" dirty="0">
                          <a:solidFill>
                            <a:schemeClr val="tx1"/>
                          </a:solidFill>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755222"/>
                  </a:ext>
                </a:extLst>
              </a:tr>
              <a:tr h="370840">
                <a:tc>
                  <a:txBody>
                    <a:bodyPr/>
                    <a:lstStyle/>
                    <a:p>
                      <a:r>
                        <a:rPr lang="en-US" dirty="0">
                          <a:solidFill>
                            <a:schemeClr val="tx1"/>
                          </a:solidFill>
                        </a:rPr>
                        <a:t>XGboost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638463"/>
                  </a:ext>
                </a:extLst>
              </a:tr>
              <a:tr h="370840">
                <a:tc>
                  <a:txBody>
                    <a:bodyPr/>
                    <a:lstStyle/>
                    <a:p>
                      <a:r>
                        <a:rPr lang="en-US" dirty="0">
                          <a:solidFill>
                            <a:schemeClr val="tx1"/>
                          </a:solidFill>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233339"/>
                  </a:ext>
                </a:extLst>
              </a:tr>
              <a:tr h="370840">
                <a:tc>
                  <a:txBody>
                    <a:bodyPr/>
                    <a:lstStyle/>
                    <a:p>
                      <a:r>
                        <a:rPr lang="en-US" dirty="0">
                          <a:solidFill>
                            <a:schemeClr val="tx1"/>
                          </a:solidFill>
                        </a:rPr>
                        <a:t>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720884"/>
                  </a:ext>
                </a:extLst>
              </a:tr>
              <a:tr h="370840">
                <a:tc>
                  <a:txBody>
                    <a:bodyPr/>
                    <a:lstStyle/>
                    <a:p>
                      <a:r>
                        <a:rPr lang="en-US" dirty="0">
                          <a:solidFill>
                            <a:schemeClr val="tx1"/>
                          </a:solidFill>
                        </a:rPr>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23811"/>
                  </a:ext>
                </a:extLst>
              </a:tr>
              <a:tr h="370840">
                <a:tc>
                  <a:txBody>
                    <a:bodyPr/>
                    <a:lstStyle/>
                    <a:p>
                      <a:r>
                        <a:rPr lang="en-US" dirty="0">
                          <a:solidFill>
                            <a:schemeClr val="tx1"/>
                          </a:solidFill>
                        </a:rPr>
                        <a:t>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751827"/>
                  </a:ext>
                </a:extLst>
              </a:tr>
              <a:tr h="370840">
                <a:tc>
                  <a:txBody>
                    <a:bodyPr/>
                    <a:lstStyle/>
                    <a:p>
                      <a:r>
                        <a:rPr lang="en-US" dirty="0">
                          <a:solidFill>
                            <a:schemeClr val="tx1"/>
                          </a:solidFill>
                        </a:rPr>
                        <a:t>Keras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115918"/>
                  </a:ext>
                </a:extLst>
              </a:tr>
            </a:tbl>
          </a:graphicData>
        </a:graphic>
      </p:graphicFrame>
    </p:spTree>
    <p:extLst>
      <p:ext uri="{BB962C8B-B14F-4D97-AF65-F5344CB8AC3E}">
        <p14:creationId xmlns:p14="http://schemas.microsoft.com/office/powerpoint/2010/main" val="15968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Based off all the models we have built, we choose MLP to be the best model</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This is because MLP has the highest recall score</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Since our problem statement deals with stroke prediction, recall is our evaluating metric.</a:t>
            </a:r>
          </a:p>
          <a:p>
            <a:pPr>
              <a:buClr>
                <a:schemeClr val="tx1"/>
              </a:buClr>
            </a:pP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9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Questions?</a:t>
            </a:r>
            <a:endParaRPr dirty="0"/>
          </a:p>
        </p:txBody>
      </p:sp>
    </p:spTree>
    <p:extLst>
      <p:ext uri="{BB962C8B-B14F-4D97-AF65-F5344CB8AC3E}">
        <p14:creationId xmlns:p14="http://schemas.microsoft.com/office/powerpoint/2010/main" val="20343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Introduction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2421933"/>
          </a:xfrm>
          <a:prstGeom prst="rect">
            <a:avLst/>
          </a:prstGeom>
          <a:noFill/>
          <a:ln>
            <a:noFill/>
          </a:ln>
        </p:spPr>
        <p:txBody>
          <a:bodyPr spcFirstLastPara="1" wrap="square" lIns="91425" tIns="91425" rIns="91425" bIns="91425" anchor="t" anchorCtr="0">
            <a:noAutofit/>
          </a:bodyPr>
          <a:lstStyle/>
          <a:p>
            <a:pPr algn="l"/>
            <a:r>
              <a:rPr lang="en-US" sz="2000" b="0" i="0" dirty="0">
                <a:solidFill>
                  <a:schemeClr val="tx1"/>
                </a:solidFill>
                <a:effectLst/>
                <a:latin typeface="Calibri" panose="020F0502020204030204" pitchFamily="34" charset="0"/>
                <a:cs typeface="Calibri" panose="020F0502020204030204" pitchFamily="34" charset="0"/>
              </a:rPr>
              <a:t>Stroke is a life-threatening condition that disrupts blood flow to the brain, leading to a high risk of disability and death</a:t>
            </a:r>
          </a:p>
          <a:p>
            <a:pPr algn="l"/>
            <a:r>
              <a:rPr lang="en-US" sz="2000" b="0" i="0" dirty="0">
                <a:solidFill>
                  <a:schemeClr val="tx1"/>
                </a:solidFill>
                <a:effectLst/>
                <a:latin typeface="Calibri" panose="020F0502020204030204" pitchFamily="34" charset="0"/>
                <a:cs typeface="Calibri" panose="020F0502020204030204" pitchFamily="34" charset="0"/>
              </a:rPr>
              <a:t>Our project aims to utilize machine learning techniques to predict stroke risk based on modifiable risk factors such as hypertension, diabetes, and lifestyle factors. By analyzing large datasets, we aim to develop a personalized application that delivers stroke risk warnings and tailored messages for lifestyle modifications. Ultimately, this approach has the potential to reduce the impact of stroke on individuals and healthcare systems worldwide.</a:t>
            </a:r>
            <a:endParaRPr lang="en-US" sz="2000" dirty="0">
              <a:solidFill>
                <a:schemeClr val="tx1"/>
              </a:solidFill>
              <a:latin typeface="Calibri" panose="020F0502020204030204" pitchFamily="34" charset="0"/>
              <a:ea typeface="Barlow"/>
              <a:cs typeface="Calibri" panose="020F0502020204030204" pitchFamily="34" charset="0"/>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80425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Dataset Description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3390346"/>
          </a:xfrm>
          <a:prstGeom prst="rect">
            <a:avLst/>
          </a:prstGeom>
          <a:noFill/>
          <a:ln>
            <a:noFill/>
          </a:ln>
        </p:spPr>
        <p:txBody>
          <a:bodyPr spcFirstLastPara="1" wrap="square" lIns="91425" tIns="91425" rIns="91425" bIns="91425" anchor="t" anchorCtr="0">
            <a:no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Source: Kaggle ("healthcare-dataset-stroke-data")</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5,110 observations with 12 attributes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Attributes: ID, Gender, Age, Hypertension, Heart Disease, Ever Married, Work Type, Residence Type, Avg. Glucose Level, BMI, Smoking Status, Stroke</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Imbalanced dataset: </a:t>
            </a:r>
          </a:p>
          <a:p>
            <a:pPr algn="l">
              <a:buClr>
                <a:schemeClr val="tx1"/>
              </a:buClr>
            </a:pPr>
            <a:r>
              <a:rPr lang="en-US" sz="2000" b="0" i="0" u="none" strike="noStrike" dirty="0">
                <a:solidFill>
                  <a:schemeClr val="tx1"/>
                </a:solidFill>
                <a:effectLst/>
                <a:latin typeface="Calibri" panose="020F0502020204030204" pitchFamily="34" charset="0"/>
                <a:cs typeface="Calibri" panose="020F0502020204030204" pitchFamily="34" charset="0"/>
              </a:rPr>
              <a:t> 	Stroke cases: 249 </a:t>
            </a:r>
          </a:p>
          <a:p>
            <a:pPr algn="l">
              <a:buClr>
                <a:schemeClr val="tx1"/>
              </a:buClr>
            </a:pPr>
            <a:r>
              <a:rPr lang="en-US" sz="2000" dirty="0">
                <a:solidFill>
                  <a:schemeClr val="tx1"/>
                </a:solidFill>
                <a:latin typeface="Calibri" panose="020F0502020204030204" pitchFamily="34" charset="0"/>
                <a:cs typeface="Calibri" panose="020F0502020204030204" pitchFamily="34" charset="0"/>
              </a:rPr>
              <a:t>	N</a:t>
            </a:r>
            <a:r>
              <a:rPr lang="en-US" sz="2000" b="0" i="0" u="none" strike="noStrike" dirty="0">
                <a:solidFill>
                  <a:schemeClr val="tx1"/>
                </a:solidFill>
                <a:effectLst/>
                <a:latin typeface="Calibri" panose="020F0502020204030204" pitchFamily="34" charset="0"/>
                <a:cs typeface="Calibri" panose="020F0502020204030204" pitchFamily="34" charset="0"/>
              </a:rPr>
              <a:t>on-stroke cases: 4,861 </a:t>
            </a:r>
          </a:p>
          <a:p>
            <a:pPr marL="342900" indent="-342900">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19707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Data Preprocessing</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2246769"/>
          </a:xfrm>
          <a:prstGeom prst="rect">
            <a:avLst/>
          </a:prstGeom>
          <a:noFill/>
        </p:spPr>
        <p:txBody>
          <a:bodyPr wrap="square" rtlCol="0">
            <a:sp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Cleaning and preparing data for model development</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Excluding 'id' column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Handling missing values: Filling null values in 'BMI' column with mean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Label encoding for categorical variables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Balancing the dataset using the SMOTE technique</a:t>
            </a:r>
          </a:p>
          <a:p>
            <a:pPr marL="342900" indent="-342900">
              <a:buClr>
                <a:schemeClr val="tx1"/>
              </a:buClr>
              <a:buFont typeface="Arial" panose="020B0604020202020204" pitchFamily="34" charset="0"/>
              <a:buChar char="•"/>
            </a:pPr>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Heat Map</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0B45612-A617-FE14-F549-B340BF21B0CD}"/>
              </a:ext>
            </a:extLst>
          </p:cNvPr>
          <p:cNvSpPr/>
          <p:nvPr/>
        </p:nvSpPr>
        <p:spPr>
          <a:xfrm>
            <a:off x="2013303" y="982200"/>
            <a:ext cx="5291385" cy="402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reemap chart&#10;&#10;Description automatically generated">
            <a:extLst>
              <a:ext uri="{FF2B5EF4-FFF2-40B4-BE49-F238E27FC236}">
                <a16:creationId xmlns:a16="http://schemas.microsoft.com/office/drawing/2014/main" id="{ECADF61B-1316-8847-AB71-E53B911D2EC2}"/>
              </a:ext>
            </a:extLst>
          </p:cNvPr>
          <p:cNvPicPr>
            <a:picLocks noChangeAspect="1"/>
          </p:cNvPicPr>
          <p:nvPr/>
        </p:nvPicPr>
        <p:blipFill>
          <a:blip r:embed="rId3"/>
          <a:stretch>
            <a:fillRect/>
          </a:stretch>
        </p:blipFill>
        <p:spPr>
          <a:xfrm>
            <a:off x="2176736" y="982199"/>
            <a:ext cx="4790492" cy="4025147"/>
          </a:xfrm>
          <a:prstGeom prst="rect">
            <a:avLst/>
          </a:prstGeom>
        </p:spPr>
      </p:pic>
    </p:spTree>
    <p:extLst>
      <p:ext uri="{BB962C8B-B14F-4D97-AF65-F5344CB8AC3E}">
        <p14:creationId xmlns:p14="http://schemas.microsoft.com/office/powerpoint/2010/main" val="90872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Feature Reduction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1938992"/>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Dropped the following features:</a:t>
            </a:r>
          </a:p>
          <a:p>
            <a:pPr>
              <a:buClr>
                <a:schemeClr val="tx1"/>
              </a:buClr>
            </a:pPr>
            <a:r>
              <a:rPr lang="en-US" sz="2000" dirty="0">
                <a:solidFill>
                  <a:schemeClr val="tx1"/>
                </a:solidFill>
                <a:latin typeface="Calibri" panose="020F0502020204030204" pitchFamily="34" charset="0"/>
                <a:cs typeface="Calibri" panose="020F0502020204030204" pitchFamily="34" charset="0"/>
              </a:rPr>
              <a:t>	‘gender’ , ’ever_married’ , ‘work_type’ , ‘Residence_type’ , ‘avg_glucose_level’ , ‘bmi’ , ‘smoking_status’ </a:t>
            </a:r>
          </a:p>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Keeping the following features:</a:t>
            </a:r>
          </a:p>
          <a:p>
            <a:pPr lvl="1">
              <a:buClr>
                <a:schemeClr val="tx1"/>
              </a:buClr>
            </a:pPr>
            <a:r>
              <a:rPr lang="en-US" sz="2000" dirty="0">
                <a:solidFill>
                  <a:schemeClr val="tx1"/>
                </a:solidFill>
                <a:latin typeface="Calibri" panose="020F0502020204030204" pitchFamily="34" charset="0"/>
                <a:cs typeface="Calibri" panose="020F0502020204030204" pitchFamily="34" charset="0"/>
              </a:rPr>
              <a:t>	 ‘age’ , ‘hypertension’, ‘heart_disease’</a:t>
            </a:r>
          </a:p>
        </p:txBody>
      </p:sp>
    </p:spTree>
    <p:extLst>
      <p:ext uri="{BB962C8B-B14F-4D97-AF65-F5344CB8AC3E}">
        <p14:creationId xmlns:p14="http://schemas.microsoft.com/office/powerpoint/2010/main" val="350106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3508653"/>
          </a:xfrm>
          <a:prstGeom prst="rect">
            <a:avLst/>
          </a:prstGeom>
          <a:noFill/>
        </p:spPr>
        <p:txBody>
          <a:bodyPr wrap="square" rtlCol="0">
            <a:spAutoFit/>
          </a:bodyPr>
          <a:lstStyle/>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(Synthetic Minority Over-sampling Technique) is an oversampling technique used in machine learning to handle imbalanced datasets.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It creates synthetic examples of the minority class by selecting the nearest neighbors and changing them to generate new samples.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helps to balance the class distribution, allowing for better performance of machine learning models and reducing the risk of overfitting.</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can be applied to various classification algorithms, such as logistic regression, decision trees, and support vector machines.</a:t>
            </a:r>
          </a:p>
          <a:p>
            <a:pPr marL="285750" indent="-285750">
              <a:buClr>
                <a:schemeClr val="tx1"/>
              </a:buClr>
              <a:buFont typeface="Arial" panose="020B0604020202020204" pitchFamily="34" charset="0"/>
              <a:buChar char="•"/>
            </a:pPr>
            <a:br>
              <a:rPr lang="en-US" sz="1800" dirty="0">
                <a:solidFill>
                  <a:schemeClr val="tx1"/>
                </a:solidFill>
                <a:latin typeface="Calibri" panose="020F0502020204030204" pitchFamily="34" charset="0"/>
                <a:cs typeface="Calibri" panose="020F0502020204030204" pitchFamily="34" charset="0"/>
              </a:rPr>
            </a:b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877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Before and After 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 bar chart&#10;&#10;Description automatically generated">
            <a:extLst>
              <a:ext uri="{FF2B5EF4-FFF2-40B4-BE49-F238E27FC236}">
                <a16:creationId xmlns:a16="http://schemas.microsoft.com/office/drawing/2014/main" id="{29EAD08B-6709-6837-9623-6E8390398166}"/>
              </a:ext>
            </a:extLst>
          </p:cNvPr>
          <p:cNvPicPr>
            <a:picLocks noChangeAspect="1"/>
          </p:cNvPicPr>
          <p:nvPr/>
        </p:nvPicPr>
        <p:blipFill>
          <a:blip r:embed="rId3"/>
          <a:stretch>
            <a:fillRect/>
          </a:stretch>
        </p:blipFill>
        <p:spPr>
          <a:xfrm>
            <a:off x="4571982" y="982200"/>
            <a:ext cx="4218590" cy="2109295"/>
          </a:xfrm>
          <a:prstGeom prst="rect">
            <a:avLst/>
          </a:prstGeom>
        </p:spPr>
      </p:pic>
      <p:pic>
        <p:nvPicPr>
          <p:cNvPr id="8" name="Picture 7">
            <a:extLst>
              <a:ext uri="{FF2B5EF4-FFF2-40B4-BE49-F238E27FC236}">
                <a16:creationId xmlns:a16="http://schemas.microsoft.com/office/drawing/2014/main" id="{CAD26057-5D4A-5321-0A2B-1D1C5CE540CC}"/>
              </a:ext>
            </a:extLst>
          </p:cNvPr>
          <p:cNvPicPr>
            <a:picLocks noChangeAspect="1"/>
          </p:cNvPicPr>
          <p:nvPr/>
        </p:nvPicPr>
        <p:blipFill>
          <a:blip r:embed="rId4"/>
          <a:stretch>
            <a:fillRect/>
          </a:stretch>
        </p:blipFill>
        <p:spPr>
          <a:xfrm>
            <a:off x="353392" y="934834"/>
            <a:ext cx="4077452" cy="2204028"/>
          </a:xfrm>
          <a:prstGeom prst="rect">
            <a:avLst/>
          </a:prstGeom>
        </p:spPr>
      </p:pic>
      <p:pic>
        <p:nvPicPr>
          <p:cNvPr id="9" name="Picture 8">
            <a:extLst>
              <a:ext uri="{FF2B5EF4-FFF2-40B4-BE49-F238E27FC236}">
                <a16:creationId xmlns:a16="http://schemas.microsoft.com/office/drawing/2014/main" id="{E9AD058B-8540-06C5-83BD-5090E1B7C9A4}"/>
              </a:ext>
            </a:extLst>
          </p:cNvPr>
          <p:cNvPicPr>
            <a:picLocks noChangeAspect="1"/>
          </p:cNvPicPr>
          <p:nvPr/>
        </p:nvPicPr>
        <p:blipFill>
          <a:blip r:embed="rId5"/>
          <a:stretch>
            <a:fillRect/>
          </a:stretch>
        </p:blipFill>
        <p:spPr>
          <a:xfrm>
            <a:off x="628666" y="3326492"/>
            <a:ext cx="3526904" cy="944300"/>
          </a:xfrm>
          <a:prstGeom prst="rect">
            <a:avLst/>
          </a:prstGeom>
        </p:spPr>
      </p:pic>
      <p:pic>
        <p:nvPicPr>
          <p:cNvPr id="10" name="Picture 9">
            <a:extLst>
              <a:ext uri="{FF2B5EF4-FFF2-40B4-BE49-F238E27FC236}">
                <a16:creationId xmlns:a16="http://schemas.microsoft.com/office/drawing/2014/main" id="{6C6BC600-6F9D-7F4B-CF22-9B891BF62583}"/>
              </a:ext>
            </a:extLst>
          </p:cNvPr>
          <p:cNvPicPr>
            <a:picLocks noChangeAspect="1"/>
          </p:cNvPicPr>
          <p:nvPr/>
        </p:nvPicPr>
        <p:blipFill>
          <a:blip r:embed="rId6"/>
          <a:stretch>
            <a:fillRect/>
          </a:stretch>
        </p:blipFill>
        <p:spPr>
          <a:xfrm>
            <a:off x="4988430" y="3288157"/>
            <a:ext cx="3670083" cy="982635"/>
          </a:xfrm>
          <a:prstGeom prst="rect">
            <a:avLst/>
          </a:prstGeom>
        </p:spPr>
      </p:pic>
    </p:spTree>
    <p:extLst>
      <p:ext uri="{BB962C8B-B14F-4D97-AF65-F5344CB8AC3E}">
        <p14:creationId xmlns:p14="http://schemas.microsoft.com/office/powerpoint/2010/main" val="406336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8" name="TextBox 7">
            <a:extLst>
              <a:ext uri="{FF2B5EF4-FFF2-40B4-BE49-F238E27FC236}">
                <a16:creationId xmlns:a16="http://schemas.microsoft.com/office/drawing/2014/main" id="{E4EFC3A4-246E-E586-3E71-0F654AE37415}"/>
              </a:ext>
            </a:extLst>
          </p:cNvPr>
          <p:cNvSpPr txBox="1"/>
          <p:nvPr/>
        </p:nvSpPr>
        <p:spPr>
          <a:xfrm>
            <a:off x="1996966" y="2112579"/>
            <a:ext cx="5002924" cy="830997"/>
          </a:xfrm>
          <a:prstGeom prst="rect">
            <a:avLst/>
          </a:prstGeom>
          <a:noFill/>
        </p:spPr>
        <p:txBody>
          <a:bodyPr wrap="square" rtlCol="0">
            <a:spAutoFit/>
          </a:bodyPr>
          <a:lstStyle/>
          <a:p>
            <a:pPr algn="ctr"/>
            <a:r>
              <a:rPr lang="en-US" sz="4800" dirty="0">
                <a:solidFill>
                  <a:schemeClr val="tx1"/>
                </a:solidFill>
                <a:latin typeface="Calibri" panose="020F0502020204030204" pitchFamily="34" charset="0"/>
                <a:cs typeface="Calibri" panose="020F0502020204030204" pitchFamily="34" charset="0"/>
              </a:rPr>
              <a:t>Models</a:t>
            </a:r>
          </a:p>
        </p:txBody>
      </p:sp>
    </p:spTree>
  </p:cSld>
  <p:clrMapOvr>
    <a:masterClrMapping/>
  </p:clrMapOvr>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591</Words>
  <Application>Microsoft Macintosh PowerPoint</Application>
  <PresentationFormat>On-screen Show (16:9)</PresentationFormat>
  <Paragraphs>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Fascinate Inline</vt:lpstr>
      <vt:lpstr>Söhne</vt:lpstr>
      <vt:lpstr>Albert Sans</vt:lpstr>
      <vt:lpstr>Calibri</vt:lpstr>
      <vt:lpstr>Barlow</vt:lpstr>
      <vt:lpstr>Neuronal Synapse Case Report by Slidesgo</vt:lpstr>
      <vt:lpstr>Stroke Prediction</vt:lpstr>
      <vt:lpstr>Introduction</vt:lpstr>
      <vt:lpstr>Dataset Description</vt:lpstr>
      <vt:lpstr>Data Preprocessing</vt:lpstr>
      <vt:lpstr>Heat Map</vt:lpstr>
      <vt:lpstr>Feature Reduction</vt:lpstr>
      <vt:lpstr>SMOTE</vt:lpstr>
      <vt:lpstr>Before and After SMOTE</vt:lpstr>
      <vt:lpstr>PowerPoint Presentation</vt:lpstr>
      <vt:lpstr>Random Forest</vt:lpstr>
      <vt:lpstr>XGBoost</vt:lpstr>
      <vt:lpstr>Logistic Regression</vt:lpstr>
      <vt:lpstr>K Nearest Neighbor</vt:lpstr>
      <vt:lpstr>Support Vector Machine</vt:lpstr>
      <vt:lpstr>Multi-Layer Perceptron</vt:lpstr>
      <vt:lpstr>Keras Model</vt:lpstr>
      <vt:lpstr>Model Comparison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cp:lastModifiedBy>Godolkar, Sanjana S</cp:lastModifiedBy>
  <cp:revision>5</cp:revision>
  <dcterms:modified xsi:type="dcterms:W3CDTF">2023-05-01T18:39:51Z</dcterms:modified>
</cp:coreProperties>
</file>